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Open Sans SemiBold"/>
      <p:regular r:id="rId21"/>
      <p:bold r:id="rId22"/>
      <p:italic r:id="rId23"/>
      <p:boldItalic r:id="rId24"/>
    </p:embeddedFont>
    <p:embeddedFont>
      <p:font typeface="Open Sans Light"/>
      <p:regular r:id="rId25"/>
      <p:bold r:id="rId26"/>
      <p:italic r:id="rId27"/>
      <p:boldItalic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3" roundtripDataSignature="AMtx7mjkGJhy74OlKqxBGyjKLlT/ET/+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OpenSansSemiBold-bold.fntdata"/><Relationship Id="rId21" Type="http://schemas.openxmlformats.org/officeDocument/2006/relationships/font" Target="fonts/OpenSansSemiBold-regular.fntdata"/><Relationship Id="rId24" Type="http://schemas.openxmlformats.org/officeDocument/2006/relationships/font" Target="fonts/OpenSansSemiBold-boldItalic.fntdata"/><Relationship Id="rId23" Type="http://schemas.openxmlformats.org/officeDocument/2006/relationships/font" Target="fonts/OpenSansSemiBold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Light-bold.fntdata"/><Relationship Id="rId25" Type="http://schemas.openxmlformats.org/officeDocument/2006/relationships/font" Target="fonts/OpenSansLight-regular.fntdata"/><Relationship Id="rId28" Type="http://schemas.openxmlformats.org/officeDocument/2006/relationships/font" Target="fonts/OpenSansLight-boldItalic.fntdata"/><Relationship Id="rId27" Type="http://schemas.openxmlformats.org/officeDocument/2006/relationships/font" Target="fonts/OpenSans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9" name="Google Shape;16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6" name="Google Shape;176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bcb37566d_0_3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35bcb37566d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1" name="Google Shape;19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bcb37566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g35bcb3756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6d1135a0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6d1135a0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bcb37566d_0_2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35bcb37566d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Lines &amp; Shapes (Dark)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/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 Light"/>
              <a:buNone/>
              <a:defRPr sz="4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1" name="Google Shape;11;p21"/>
          <p:cNvSpPr txBox="1"/>
          <p:nvPr>
            <p:ph idx="1" type="subTitle"/>
          </p:nvPr>
        </p:nvSpPr>
        <p:spPr>
          <a:xfrm>
            <a:off x="612600" y="2800800"/>
            <a:ext cx="50352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2" type="subTitle"/>
          </p:nvPr>
        </p:nvSpPr>
        <p:spPr>
          <a:xfrm>
            <a:off x="619825" y="4203625"/>
            <a:ext cx="50352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1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US" sz="65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b="0" i="0" sz="650" u="none" cap="none" strike="noStrik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" name="Google Shape;1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825" y="661875"/>
            <a:ext cx="1304950" cy="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Simple (Dark)">
  <p:cSld name="TITLE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2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" name="Google Shape;54;p32"/>
          <p:cNvSpPr txBox="1"/>
          <p:nvPr>
            <p:ph idx="1" type="subTitle"/>
          </p:nvPr>
        </p:nvSpPr>
        <p:spPr>
          <a:xfrm>
            <a:off x="612600" y="2578525"/>
            <a:ext cx="62058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SemiBold"/>
              <a:buNone/>
              <a:defRPr sz="15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5" name="Google Shape;55;p32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US" sz="65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b="0" i="0" sz="650" u="none" cap="none" strike="noStrik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6" name="Google Shape;5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075" y="4079125"/>
            <a:ext cx="1960627" cy="54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- Simple (Blue)">
  <p:cSld name="TITLE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3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9" name="Google Shape;59;p33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US" sz="65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b="0" i="0" sz="650" u="none" cap="none" strike="noStrik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0" name="Google Shape;6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725" y="4075450"/>
            <a:ext cx="1837327" cy="5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s (Multi)">
  <p:cSld name="TITLE_ONLY_1_1_1_1_1_1_1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34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US" sz="65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b="0" i="0" sz="65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64" name="Google Shape;64;p34"/>
          <p:cNvSpPr txBox="1"/>
          <p:nvPr>
            <p:ph idx="1" type="subTitle"/>
          </p:nvPr>
        </p:nvSpPr>
        <p:spPr>
          <a:xfrm>
            <a:off x="977250" y="1888100"/>
            <a:ext cx="17244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34"/>
          <p:cNvSpPr txBox="1"/>
          <p:nvPr>
            <p:ph idx="2" type="subTitle"/>
          </p:nvPr>
        </p:nvSpPr>
        <p:spPr>
          <a:xfrm>
            <a:off x="977250" y="2457650"/>
            <a:ext cx="17244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34"/>
          <p:cNvSpPr txBox="1"/>
          <p:nvPr>
            <p:ph idx="3" type="subTitle"/>
          </p:nvPr>
        </p:nvSpPr>
        <p:spPr>
          <a:xfrm>
            <a:off x="3709850" y="1888100"/>
            <a:ext cx="17244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7" name="Google Shape;67;p34"/>
          <p:cNvSpPr txBox="1"/>
          <p:nvPr>
            <p:ph idx="4" type="subTitle"/>
          </p:nvPr>
        </p:nvSpPr>
        <p:spPr>
          <a:xfrm>
            <a:off x="3709850" y="2457650"/>
            <a:ext cx="17244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34"/>
          <p:cNvSpPr txBox="1"/>
          <p:nvPr>
            <p:ph idx="5" type="subTitle"/>
          </p:nvPr>
        </p:nvSpPr>
        <p:spPr>
          <a:xfrm>
            <a:off x="6442450" y="1888100"/>
            <a:ext cx="17244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34"/>
          <p:cNvSpPr txBox="1"/>
          <p:nvPr>
            <p:ph idx="6" type="subTitle"/>
          </p:nvPr>
        </p:nvSpPr>
        <p:spPr>
          <a:xfrm>
            <a:off x="6442450" y="2457650"/>
            <a:ext cx="17244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0" name="Google Shape;7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3574" y="4647869"/>
            <a:ext cx="1025024" cy="2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 (Multi)">
  <p:cSld name="TITLE_ONLY_1_1_1_1_1_1_1_1_1_1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5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35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US" sz="65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b="0" i="0" sz="65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74" name="Google Shape;74;p35"/>
          <p:cNvSpPr txBox="1"/>
          <p:nvPr>
            <p:ph idx="1" type="subTitle"/>
          </p:nvPr>
        </p:nvSpPr>
        <p:spPr>
          <a:xfrm>
            <a:off x="1814950" y="1888100"/>
            <a:ext cx="20949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35"/>
          <p:cNvSpPr txBox="1"/>
          <p:nvPr>
            <p:ph idx="2" type="subTitle"/>
          </p:nvPr>
        </p:nvSpPr>
        <p:spPr>
          <a:xfrm>
            <a:off x="1814950" y="2457650"/>
            <a:ext cx="20949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" name="Google Shape;76;p35"/>
          <p:cNvSpPr txBox="1"/>
          <p:nvPr>
            <p:ph idx="3" type="subTitle"/>
          </p:nvPr>
        </p:nvSpPr>
        <p:spPr>
          <a:xfrm>
            <a:off x="5234200" y="1888100"/>
            <a:ext cx="20949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35"/>
          <p:cNvSpPr txBox="1"/>
          <p:nvPr>
            <p:ph idx="4" type="subTitle"/>
          </p:nvPr>
        </p:nvSpPr>
        <p:spPr>
          <a:xfrm>
            <a:off x="5234200" y="2457650"/>
            <a:ext cx="20949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78" name="Google Shape;78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3574" y="4647869"/>
            <a:ext cx="1025024" cy="2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low Chart 3 (Multi)">
  <p:cSld name="TITLE_ONLY_1_1_1_1_1_1_1_1_1_1_1_1_1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 txBox="1"/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36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US" sz="65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b="0" i="0" sz="65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82" name="Google Shape;82;p36"/>
          <p:cNvSpPr txBox="1"/>
          <p:nvPr>
            <p:ph idx="1" type="subTitle"/>
          </p:nvPr>
        </p:nvSpPr>
        <p:spPr>
          <a:xfrm>
            <a:off x="980125" y="1763250"/>
            <a:ext cx="19380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36"/>
          <p:cNvSpPr txBox="1"/>
          <p:nvPr>
            <p:ph idx="2" type="subTitle"/>
          </p:nvPr>
        </p:nvSpPr>
        <p:spPr>
          <a:xfrm>
            <a:off x="980125" y="2686100"/>
            <a:ext cx="19380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4" name="Google Shape;84;p36"/>
          <p:cNvSpPr txBox="1"/>
          <p:nvPr>
            <p:ph idx="3" type="subTitle"/>
          </p:nvPr>
        </p:nvSpPr>
        <p:spPr>
          <a:xfrm>
            <a:off x="3648425" y="1763250"/>
            <a:ext cx="19380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36"/>
          <p:cNvSpPr txBox="1"/>
          <p:nvPr>
            <p:ph idx="4" type="subTitle"/>
          </p:nvPr>
        </p:nvSpPr>
        <p:spPr>
          <a:xfrm>
            <a:off x="3648425" y="2686100"/>
            <a:ext cx="19380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36"/>
          <p:cNvSpPr txBox="1"/>
          <p:nvPr>
            <p:ph idx="5" type="subTitle"/>
          </p:nvPr>
        </p:nvSpPr>
        <p:spPr>
          <a:xfrm>
            <a:off x="6316725" y="1763250"/>
            <a:ext cx="1938000" cy="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36"/>
          <p:cNvSpPr txBox="1"/>
          <p:nvPr>
            <p:ph idx="6" type="subTitle"/>
          </p:nvPr>
        </p:nvSpPr>
        <p:spPr>
          <a:xfrm>
            <a:off x="6316725" y="2686100"/>
            <a:ext cx="1938000" cy="15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88" name="Google Shape;88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3574" y="4647869"/>
            <a:ext cx="1025024" cy="2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Globe">
  <p:cSld name="TITLE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35bcb37566d_0_273"/>
          <p:cNvSpPr txBox="1"/>
          <p:nvPr>
            <p:ph type="ctrTitle"/>
          </p:nvPr>
        </p:nvSpPr>
        <p:spPr>
          <a:xfrm>
            <a:off x="612600" y="1292675"/>
            <a:ext cx="40113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Open Sans Light"/>
              <a:buNone/>
              <a:defRPr sz="3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7" name="Google Shape;17;g35bcb37566d_0_273"/>
          <p:cNvSpPr txBox="1"/>
          <p:nvPr>
            <p:ph idx="1" type="subTitle"/>
          </p:nvPr>
        </p:nvSpPr>
        <p:spPr>
          <a:xfrm>
            <a:off x="612600" y="2800800"/>
            <a:ext cx="40113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18" name="Google Shape;18;g35bcb37566d_0_273"/>
          <p:cNvSpPr txBox="1"/>
          <p:nvPr>
            <p:ph idx="2" type="subTitle"/>
          </p:nvPr>
        </p:nvSpPr>
        <p:spPr>
          <a:xfrm>
            <a:off x="618356" y="4203625"/>
            <a:ext cx="40113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None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g35bcb37566d_0_273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US" sz="65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b="0" i="0" sz="65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0" name="Google Shape;20;g35bcb37566d_0_2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821" y="630350"/>
            <a:ext cx="1418481" cy="39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US" sz="65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b="0" i="0" sz="65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3" name="Google Shape;2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3574" y="4647869"/>
            <a:ext cx="1025024" cy="2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Dark)">
  <p:cSld name="BLANK_1">
    <p:bg>
      <p:bgPr>
        <a:solidFill>
          <a:schemeClr val="dk2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4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US" sz="65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b="0" i="0" sz="650" u="none" cap="none" strike="noStrik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6" name="Google Shape;2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1025" y="4630425"/>
            <a:ext cx="898248" cy="2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Simple">
  <p:cSld name="TITLE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29" name="Google Shape;29;p30"/>
          <p:cNvSpPr txBox="1"/>
          <p:nvPr>
            <p:ph idx="1" type="subTitle"/>
          </p:nvPr>
        </p:nvSpPr>
        <p:spPr>
          <a:xfrm>
            <a:off x="612600" y="2578525"/>
            <a:ext cx="62058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SemiBold"/>
              <a:buNone/>
              <a:defRPr sz="15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0" name="Google Shape;30;p30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US" sz="65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b="0" i="0" sz="65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1" name="Google Shape;3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596" y="3997700"/>
            <a:ext cx="1418481" cy="39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head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5"/>
          <p:cNvSpPr txBox="1"/>
          <p:nvPr>
            <p:ph type="title"/>
          </p:nvPr>
        </p:nvSpPr>
        <p:spPr>
          <a:xfrm>
            <a:off x="2176775" y="612925"/>
            <a:ext cx="47904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25"/>
          <p:cNvSpPr txBox="1"/>
          <p:nvPr>
            <p:ph idx="1" type="subTitle"/>
          </p:nvPr>
        </p:nvSpPr>
        <p:spPr>
          <a:xfrm>
            <a:off x="2176775" y="1524325"/>
            <a:ext cx="4790400" cy="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pen Sans"/>
              <a:buNone/>
              <a:defRPr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Open Sans"/>
              <a:buNone/>
              <a:defRPr sz="13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5" name="Google Shape;35;p25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US" sz="650" u="none" cap="none" strike="noStrik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b="0" i="0" sz="650" u="none" cap="none" strike="noStrik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6" name="Google Shape;3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3574" y="4647869"/>
            <a:ext cx="1025024" cy="2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- Simple (Dark)">
  <p:cSld name="TITLE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" name="Google Shape;39;p28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US" sz="65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b="0" i="0" sz="650" u="none" cap="none" strike="noStrik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0" name="Google Shape;4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275" y="4240325"/>
            <a:ext cx="1825475" cy="50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Shapes (Dark)">
  <p:cSld name="TITLE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9"/>
          <p:cNvSpPr txBox="1"/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 Light"/>
              <a:buNone/>
              <a:defRPr sz="4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" name="Google Shape;43;p29"/>
          <p:cNvSpPr txBox="1"/>
          <p:nvPr>
            <p:ph idx="1" type="subTitle"/>
          </p:nvPr>
        </p:nvSpPr>
        <p:spPr>
          <a:xfrm>
            <a:off x="612600" y="2800800"/>
            <a:ext cx="50352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4" name="Google Shape;44;p29"/>
          <p:cNvSpPr txBox="1"/>
          <p:nvPr>
            <p:ph idx="2" type="subTitle"/>
          </p:nvPr>
        </p:nvSpPr>
        <p:spPr>
          <a:xfrm>
            <a:off x="619825" y="4203625"/>
            <a:ext cx="50352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29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US" sz="65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b="0" i="0" sz="650" u="none" cap="none" strike="noStrik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46" name="Google Shape;4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825" y="661875"/>
            <a:ext cx="1304950" cy="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- Simple (Blue)">
  <p:cSld name="TITLE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1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" name="Google Shape;49;p31"/>
          <p:cNvSpPr txBox="1"/>
          <p:nvPr>
            <p:ph idx="1" type="subTitle"/>
          </p:nvPr>
        </p:nvSpPr>
        <p:spPr>
          <a:xfrm>
            <a:off x="612600" y="2578525"/>
            <a:ext cx="62058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SemiBold"/>
              <a:buNone/>
              <a:defRPr sz="15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pic>
        <p:nvPicPr>
          <p:cNvPr id="50" name="Google Shape;50;p31"/>
          <p:cNvPicPr preferRelativeResize="0"/>
          <p:nvPr/>
        </p:nvPicPr>
        <p:blipFill rotWithShape="1">
          <a:blip r:embed="rId3">
            <a:alphaModFix/>
          </a:blip>
          <a:srcRect b="10" l="0" r="0" t="0"/>
          <a:stretch/>
        </p:blipFill>
        <p:spPr>
          <a:xfrm>
            <a:off x="619825" y="4132943"/>
            <a:ext cx="2041075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1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b="0" i="0" lang="en-US" sz="650" u="none" cap="none" strike="noStrike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b="0" i="0" sz="650" u="none" cap="none" strike="noStrike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612600" y="605125"/>
            <a:ext cx="79188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b="0" i="0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b="0" i="0" sz="2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612600" y="1553875"/>
            <a:ext cx="7918800" cy="30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bit.ly/genai-vision" TargetMode="External"/><Relationship Id="rId4" Type="http://schemas.openxmlformats.org/officeDocument/2006/relationships/hyperlink" Target="http://linkedin.com/in/mayurmadnani/" TargetMode="External"/><Relationship Id="rId5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6.jpg"/><Relationship Id="rId5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T8GdEVVvXyE" TargetMode="External"/><Relationship Id="rId4" Type="http://schemas.openxmlformats.org/officeDocument/2006/relationships/image" Target="../media/image2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>
            <p:ph type="ctrTitle"/>
          </p:nvPr>
        </p:nvSpPr>
        <p:spPr>
          <a:xfrm>
            <a:off x="612600" y="1292675"/>
            <a:ext cx="73776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-US" sz="3600"/>
              <a:t>The ABC of Generative AI</a:t>
            </a:r>
            <a:endParaRPr sz="3600"/>
          </a:p>
        </p:txBody>
      </p:sp>
      <p:sp>
        <p:nvSpPr>
          <p:cNvPr id="94" name="Google Shape;94;p1"/>
          <p:cNvSpPr txBox="1"/>
          <p:nvPr>
            <p:ph idx="1" type="subTitle"/>
          </p:nvPr>
        </p:nvSpPr>
        <p:spPr>
          <a:xfrm>
            <a:off x="612600" y="2800800"/>
            <a:ext cx="5035200" cy="6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Mayur Madnani</a:t>
            </a:r>
            <a:endParaRPr/>
          </a:p>
        </p:txBody>
      </p:sp>
      <p:sp>
        <p:nvSpPr>
          <p:cNvPr id="95" name="Google Shape;95;p1"/>
          <p:cNvSpPr txBox="1"/>
          <p:nvPr>
            <p:ph idx="2" type="subTitle"/>
          </p:nvPr>
        </p:nvSpPr>
        <p:spPr>
          <a:xfrm>
            <a:off x="619825" y="4203625"/>
            <a:ext cx="50352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r>
              <a:rPr lang="en-US"/>
              <a:t>July 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584" y="747539"/>
            <a:ext cx="4523031" cy="317044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7"/>
          <p:cNvSpPr txBox="1"/>
          <p:nvPr/>
        </p:nvSpPr>
        <p:spPr>
          <a:xfrm>
            <a:off x="2512306" y="4247564"/>
            <a:ext cx="4342619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https://huggingface.co/spaces/Qwen/Qwen2.5-Coder-Artifacts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https://huggingface.co/spaces/Qwen/Qwen2.5-Coder-demo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6284" y="965469"/>
            <a:ext cx="4342619" cy="2734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6010" y="115477"/>
            <a:ext cx="7490406" cy="413208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2512306" y="4247564"/>
            <a:ext cx="4342619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https://huggingface.co/spaces/enzostvs/deepsite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 txBox="1"/>
          <p:nvPr>
            <p:ph type="title"/>
          </p:nvPr>
        </p:nvSpPr>
        <p:spPr>
          <a:xfrm>
            <a:off x="2203021" y="213581"/>
            <a:ext cx="4737958" cy="546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</a:pPr>
            <a:r>
              <a:rPr lang="en-US"/>
              <a:t>Limitations</a:t>
            </a:r>
            <a:endParaRPr/>
          </a:p>
        </p:txBody>
      </p:sp>
      <p:pic>
        <p:nvPicPr>
          <p:cNvPr id="172" name="Google Shape;17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5024" y="1308193"/>
            <a:ext cx="4559761" cy="2616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141" y="867679"/>
            <a:ext cx="4267703" cy="243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5949" y="1195756"/>
            <a:ext cx="2659614" cy="2991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7843" y="1484542"/>
            <a:ext cx="2076426" cy="241405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5"/>
          <p:cNvSpPr txBox="1"/>
          <p:nvPr/>
        </p:nvSpPr>
        <p:spPr>
          <a:xfrm>
            <a:off x="2235657" y="4268965"/>
            <a:ext cx="66019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OpenAI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5"/>
          <p:cNvSpPr txBox="1"/>
          <p:nvPr/>
        </p:nvSpPr>
        <p:spPr>
          <a:xfrm>
            <a:off x="6495957" y="4187384"/>
            <a:ext cx="660197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Gemini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5"/>
          <p:cNvSpPr txBox="1"/>
          <p:nvPr/>
        </p:nvSpPr>
        <p:spPr>
          <a:xfrm>
            <a:off x="2203021" y="213582"/>
            <a:ext cx="4737958" cy="485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Agents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bcb37566d_0_301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-US" sz="2800"/>
              <a:t>Which of the following is the best example of an autonomous AI agent?</a:t>
            </a:r>
            <a:endParaRPr sz="2800"/>
          </a:p>
        </p:txBody>
      </p:sp>
      <p:sp>
        <p:nvSpPr>
          <p:cNvPr id="188" name="Google Shape;188;g35bcb37566d_0_301"/>
          <p:cNvSpPr txBox="1"/>
          <p:nvPr>
            <p:ph idx="1" type="subTitle"/>
          </p:nvPr>
        </p:nvSpPr>
        <p:spPr>
          <a:xfrm>
            <a:off x="612600" y="2578525"/>
            <a:ext cx="6205800" cy="13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UcPeriod"/>
            </a:pPr>
            <a:r>
              <a:rPr lang="en-US"/>
              <a:t>A chatbot that answers FAQs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UcPeriod"/>
            </a:pPr>
            <a:r>
              <a:rPr lang="en-US"/>
              <a:t>A model that writes essays from prompts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UcPeriod"/>
            </a:pPr>
            <a:r>
              <a:rPr lang="en-US"/>
              <a:t>A system that plans a trip and books flights based on preferences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UcPeriod"/>
            </a:pPr>
            <a:r>
              <a:rPr lang="en-US"/>
              <a:t>A text classifier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0509" y="570075"/>
            <a:ext cx="2102981" cy="4003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6"/>
          <p:cNvSpPr txBox="1"/>
          <p:nvPr/>
        </p:nvSpPr>
        <p:spPr>
          <a:xfrm>
            <a:off x="2802212" y="4635205"/>
            <a:ext cx="353957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https://huggingface.co/spaces/openfree/AgentX-Travel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bcb37566d_0_0"/>
          <p:cNvSpPr txBox="1"/>
          <p:nvPr>
            <p:ph type="ctrTitle"/>
          </p:nvPr>
        </p:nvSpPr>
        <p:spPr>
          <a:xfrm>
            <a:off x="577575" y="1180550"/>
            <a:ext cx="4011300" cy="84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-US" sz="2400"/>
              <a:t>Who am I?</a:t>
            </a:r>
            <a:endParaRPr sz="2400"/>
          </a:p>
        </p:txBody>
      </p:sp>
      <p:sp>
        <p:nvSpPr>
          <p:cNvPr id="101" name="Google Shape;101;g35bcb37566d_0_0"/>
          <p:cNvSpPr txBox="1"/>
          <p:nvPr>
            <p:ph idx="1" type="subTitle"/>
          </p:nvPr>
        </p:nvSpPr>
        <p:spPr>
          <a:xfrm>
            <a:off x="577575" y="2224225"/>
            <a:ext cx="4011300" cy="25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Worked with technology giants such as </a:t>
            </a:r>
            <a:r>
              <a:rPr lang="en-US" sz="1200"/>
              <a:t>SAP, Walmart, Intuit, and </a:t>
            </a:r>
            <a:r>
              <a:rPr lang="en-US"/>
              <a:t>JioHotstar</a:t>
            </a:r>
            <a:endParaRPr sz="1200"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Technology expert in Software, Data and AI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Published research and patent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Industry mentor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Instructor for Azure Generative Vision AI course: </a:t>
            </a:r>
            <a:r>
              <a:rPr lang="en-US" sz="1200" u="sng">
                <a:solidFill>
                  <a:schemeClr val="hlink"/>
                </a:solidFill>
                <a:hlinkClick r:id="rId3"/>
              </a:rPr>
              <a:t>bit.ly/genai-vision</a:t>
            </a:r>
            <a:endParaRPr/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LinkedIn: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linkedin.com/in/mayurmadnani/</a:t>
            </a:r>
            <a:endParaRPr/>
          </a:p>
        </p:txBody>
      </p:sp>
      <p:pic>
        <p:nvPicPr>
          <p:cNvPr id="102" name="Google Shape;102;g35bcb37566d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87625" y="1844825"/>
            <a:ext cx="1310100" cy="1310100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3249" y="1137424"/>
            <a:ext cx="5097501" cy="339833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7"/>
          <p:cNvSpPr txBox="1"/>
          <p:nvPr/>
        </p:nvSpPr>
        <p:spPr>
          <a:xfrm>
            <a:off x="2203021" y="213581"/>
            <a:ext cx="4737958" cy="546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Face Detection Case Study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2419" y="1385836"/>
            <a:ext cx="3879159" cy="237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37066" y="1293410"/>
            <a:ext cx="4869864" cy="2556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90775" y="1339841"/>
            <a:ext cx="2962445" cy="246381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8"/>
          <p:cNvSpPr txBox="1"/>
          <p:nvPr/>
        </p:nvSpPr>
        <p:spPr>
          <a:xfrm>
            <a:off x="2203021" y="213581"/>
            <a:ext cx="4737958" cy="546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Evolution- Face Detection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8"/>
          <p:cNvSpPr txBox="1"/>
          <p:nvPr/>
        </p:nvSpPr>
        <p:spPr>
          <a:xfrm>
            <a:off x="3532128" y="4075674"/>
            <a:ext cx="20797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Computer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8"/>
          <p:cNvSpPr txBox="1"/>
          <p:nvPr/>
        </p:nvSpPr>
        <p:spPr>
          <a:xfrm>
            <a:off x="3458709" y="4075673"/>
            <a:ext cx="20797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Deep 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8"/>
          <p:cNvSpPr txBox="1"/>
          <p:nvPr/>
        </p:nvSpPr>
        <p:spPr>
          <a:xfrm>
            <a:off x="3458709" y="4075673"/>
            <a:ext cx="207973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Generative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402" y="760048"/>
            <a:ext cx="3120363" cy="3534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925806"/>
            <a:ext cx="3769289" cy="320344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39"/>
          <p:cNvSpPr txBox="1"/>
          <p:nvPr/>
        </p:nvSpPr>
        <p:spPr>
          <a:xfrm>
            <a:off x="2203021" y="213581"/>
            <a:ext cx="4737958" cy="54646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Open Sans Light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 Generative 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9"/>
          <p:cNvSpPr txBox="1"/>
          <p:nvPr/>
        </p:nvSpPr>
        <p:spPr>
          <a:xfrm>
            <a:off x="881029" y="4311686"/>
            <a:ext cx="2856666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https://ourworldindata.org/brief-history-of-ai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9"/>
          <p:cNvSpPr txBox="1"/>
          <p:nvPr/>
        </p:nvSpPr>
        <p:spPr>
          <a:xfrm>
            <a:off x="5352022" y="4311686"/>
            <a:ext cx="2209244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https://r0bk.github.io/killedbyllm/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bscribe to our Channel: https://www.youtube.com/google&#10;Find us on X: https://twitter.com/google&#10;Watch us on TikTok: https://tiktok.com/@google&#10;Follow us on Instagram: https://www.instagram.com/google&#10;Join us on Facebook: https://www.facebook.com/Google" id="133" name="Google Shape;133;g36d1135a021_0_0" title="DolphinGemma: How Google AI is helping decode dolphin communica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500" y="211900"/>
            <a:ext cx="7697000" cy="4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633" y="313509"/>
            <a:ext cx="3025943" cy="366744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 txBox="1"/>
          <p:nvPr/>
        </p:nvSpPr>
        <p:spPr>
          <a:xfrm>
            <a:off x="756633" y="4121985"/>
            <a:ext cx="302594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https://huggingface.co/spaces/stabilityai/stable-diffusion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5026726" y="4121984"/>
            <a:ext cx="282818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https://huggingface.co/spaces/stabilityai/stable-diffusion-3-medium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26727" y="313509"/>
            <a:ext cx="2828185" cy="367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bcb37566d_0_279"/>
          <p:cNvSpPr txBox="1"/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rPr lang="en-US" sz="2800"/>
              <a:t>What kind of input does Stable Diffusion require to generate an image?</a:t>
            </a:r>
            <a:endParaRPr sz="2800"/>
          </a:p>
        </p:txBody>
      </p:sp>
      <p:sp>
        <p:nvSpPr>
          <p:cNvPr id="147" name="Google Shape;147;g35bcb37566d_0_279"/>
          <p:cNvSpPr txBox="1"/>
          <p:nvPr>
            <p:ph idx="1" type="subTitle"/>
          </p:nvPr>
        </p:nvSpPr>
        <p:spPr>
          <a:xfrm>
            <a:off x="612600" y="2578525"/>
            <a:ext cx="6205800" cy="11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UcPeriod"/>
            </a:pPr>
            <a:r>
              <a:rPr lang="en-US"/>
              <a:t>Text prompt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UcPeriod"/>
            </a:pPr>
            <a:r>
              <a:rPr lang="en-US"/>
              <a:t>Image sketch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UcPeriod"/>
            </a:pPr>
            <a:r>
              <a:rPr lang="en-US"/>
              <a:t>Voice input</a:t>
            </a:r>
            <a:endParaRPr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UcPeriod"/>
            </a:pPr>
            <a:r>
              <a:rPr lang="en-US"/>
              <a:t>Tabular data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355" y="206908"/>
            <a:ext cx="7755289" cy="4104788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6"/>
          <p:cNvSpPr txBox="1"/>
          <p:nvPr/>
        </p:nvSpPr>
        <p:spPr>
          <a:xfrm>
            <a:off x="2584651" y="4401634"/>
            <a:ext cx="397469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https://huggingface.co/spaces/HiDream-ai/HiDream-I1-Dev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Udacity Rebrand">
  <a:themeElements>
    <a:clrScheme name="Simple Light">
      <a:dk1>
        <a:srgbClr val="0B0B0B"/>
      </a:dk1>
      <a:lt1>
        <a:srgbClr val="FFFFFF"/>
      </a:lt1>
      <a:dk2>
        <a:srgbClr val="171A53"/>
      </a:dk2>
      <a:lt2>
        <a:srgbClr val="F6F6F6"/>
      </a:lt2>
      <a:accent1>
        <a:srgbClr val="2015FF"/>
      </a:accent1>
      <a:accent2>
        <a:srgbClr val="00C5A1"/>
      </a:accent2>
      <a:accent3>
        <a:srgbClr val="DBE2E8"/>
      </a:accent3>
      <a:accent4>
        <a:srgbClr val="BDEA09"/>
      </a:accent4>
      <a:accent5>
        <a:srgbClr val="6597FF"/>
      </a:accent5>
      <a:accent6>
        <a:srgbClr val="B181FF"/>
      </a:accent6>
      <a:hlink>
        <a:srgbClr val="2015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